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e63993995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e63993995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e3d1f7d56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e3d1f7d56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e3d1f7d56c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e3d1f7d56c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e3e95893a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4" name="Google Shape;84;ge3e95893a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ge3e95893a3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1" name="Google Shape;91;ge3e95893a3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ge3fa6671f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8" name="Google Shape;98;ge3fa6671f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e3fa6671f6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e3fa6671f6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e3fa6672c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e3fa6672c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hyperlink" Target="https://en.wikipedia.org/wiki/Banking" TargetMode="External"/><Relationship Id="rId4" Type="http://schemas.openxmlformats.org/officeDocument/2006/relationships/hyperlink" Target="https://en.wikipedia.org/wiki/Microcredit" TargetMode="External"/><Relationship Id="rId5" Type="http://schemas.openxmlformats.org/officeDocument/2006/relationships/hyperlink" Target="https://en.wikipedia.org/wiki/Savings_account" TargetMode="External"/><Relationship Id="rId6" Type="http://schemas.openxmlformats.org/officeDocument/2006/relationships/hyperlink" Target="https://en.wikipedia.org/wiki/Checking_account" TargetMode="External"/><Relationship Id="rId7" Type="http://schemas.openxmlformats.org/officeDocument/2006/relationships/hyperlink" Target="https://en.wikipedia.org/wiki/Microinsurance" TargetMode="External"/><Relationship Id="rId8" Type="http://schemas.openxmlformats.org/officeDocument/2006/relationships/hyperlink" Target="https://en.wikipedia.org/wiki/Payment_syste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title"/>
          </p:nvPr>
        </p:nvSpPr>
        <p:spPr>
          <a:xfrm>
            <a:off x="81875" y="54600"/>
            <a:ext cx="3029700" cy="382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GB" sz="2188"/>
              <a:t>Muhammad Yunus </a:t>
            </a:r>
            <a:endParaRPr sz="2188"/>
          </a:p>
        </p:txBody>
      </p:sp>
      <p:sp>
        <p:nvSpPr>
          <p:cNvPr id="55" name="Google Shape;55;p13"/>
          <p:cNvSpPr txBox="1"/>
          <p:nvPr>
            <p:ph idx="1" type="body"/>
          </p:nvPr>
        </p:nvSpPr>
        <p:spPr>
          <a:xfrm>
            <a:off x="136475" y="504975"/>
            <a:ext cx="4147800" cy="44934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t/>
            </a:r>
            <a:endParaRPr b="1">
              <a:solidFill>
                <a:schemeClr val="dk1"/>
              </a:solidFill>
            </a:endParaRPr>
          </a:p>
        </p:txBody>
      </p:sp>
      <p:sp>
        <p:nvSpPr>
          <p:cNvPr id="56" name="Google Shape;56;p13"/>
          <p:cNvSpPr txBox="1"/>
          <p:nvPr>
            <p:ph idx="2" type="body"/>
          </p:nvPr>
        </p:nvSpPr>
        <p:spPr>
          <a:xfrm>
            <a:off x="4684550" y="290100"/>
            <a:ext cx="4147800" cy="4708200"/>
          </a:xfrm>
          <a:prstGeom prst="rect">
            <a:avLst/>
          </a:prstGeom>
        </p:spPr>
        <p:txBody>
          <a:bodyPr anchorCtr="0" anchor="t" bIns="91425" lIns="91425" spcFirstLastPara="1" rIns="91425" wrap="square" tIns="91425">
            <a:normAutofit fontScale="25000" lnSpcReduction="20000"/>
          </a:bodyPr>
          <a:lstStyle/>
          <a:p>
            <a:pPr indent="0" lvl="0" marL="0" rtl="0" algn="l">
              <a:spcBef>
                <a:spcPts val="0"/>
              </a:spcBef>
              <a:spcAft>
                <a:spcPts val="0"/>
              </a:spcAft>
              <a:buNone/>
            </a:pPr>
            <a:r>
              <a:t/>
            </a:r>
            <a:endParaRPr b="1" sz="2200"/>
          </a:p>
          <a:p>
            <a:pPr indent="0" lvl="0" marL="0" rtl="0" algn="l">
              <a:spcBef>
                <a:spcPts val="1200"/>
              </a:spcBef>
              <a:spcAft>
                <a:spcPts val="0"/>
              </a:spcAft>
              <a:buNone/>
            </a:pPr>
            <a:r>
              <a:t/>
            </a:r>
            <a:endParaRPr b="1" sz="2200"/>
          </a:p>
          <a:p>
            <a:pPr indent="0" lvl="0" marL="0" rtl="0" algn="l">
              <a:spcBef>
                <a:spcPts val="1200"/>
              </a:spcBef>
              <a:spcAft>
                <a:spcPts val="0"/>
              </a:spcAft>
              <a:buNone/>
            </a:pPr>
            <a:r>
              <a:t/>
            </a:r>
            <a:endParaRPr b="1" sz="2200"/>
          </a:p>
          <a:p>
            <a:pPr indent="0" lvl="0" marL="0" rtl="0" algn="l">
              <a:spcBef>
                <a:spcPts val="1200"/>
              </a:spcBef>
              <a:spcAft>
                <a:spcPts val="0"/>
              </a:spcAft>
              <a:buNone/>
            </a:pPr>
            <a:r>
              <a:t/>
            </a:r>
            <a:endParaRPr b="1" sz="3200"/>
          </a:p>
          <a:p>
            <a:pPr indent="0" lvl="0" marL="0" rtl="0" algn="l">
              <a:spcBef>
                <a:spcPts val="1200"/>
              </a:spcBef>
              <a:spcAft>
                <a:spcPts val="0"/>
              </a:spcAft>
              <a:buNone/>
            </a:pPr>
            <a:r>
              <a:t/>
            </a:r>
            <a:endParaRPr b="1" sz="3200"/>
          </a:p>
          <a:p>
            <a:pPr indent="0" lvl="0" marL="0" rtl="0" algn="l">
              <a:spcBef>
                <a:spcPts val="1200"/>
              </a:spcBef>
              <a:spcAft>
                <a:spcPts val="0"/>
              </a:spcAft>
              <a:buNone/>
            </a:pPr>
            <a:r>
              <a:t/>
            </a:r>
            <a:endParaRPr b="1" sz="3200"/>
          </a:p>
          <a:p>
            <a:pPr indent="0" lvl="0" marL="0" rtl="0" algn="l">
              <a:spcBef>
                <a:spcPts val="1200"/>
              </a:spcBef>
              <a:spcAft>
                <a:spcPts val="0"/>
              </a:spcAft>
              <a:buNone/>
            </a:pPr>
            <a:r>
              <a:t/>
            </a:r>
            <a:endParaRPr b="1" sz="3200"/>
          </a:p>
          <a:p>
            <a:pPr indent="0" lvl="0" marL="0" rtl="0" algn="l">
              <a:spcBef>
                <a:spcPts val="1200"/>
              </a:spcBef>
              <a:spcAft>
                <a:spcPts val="0"/>
              </a:spcAft>
              <a:buNone/>
            </a:pPr>
            <a:r>
              <a:t/>
            </a:r>
            <a:endParaRPr b="1" sz="3200"/>
          </a:p>
          <a:p>
            <a:pPr indent="0" lvl="0" marL="0" rtl="0" algn="l">
              <a:spcBef>
                <a:spcPts val="1200"/>
              </a:spcBef>
              <a:spcAft>
                <a:spcPts val="0"/>
              </a:spcAft>
              <a:buNone/>
            </a:pPr>
            <a:r>
              <a:rPr b="1" lang="en-GB" sz="4400">
                <a:solidFill>
                  <a:schemeClr val="dk1"/>
                </a:solidFill>
              </a:rPr>
              <a:t>Jukkalkar Syed Imtiaz </a:t>
            </a:r>
            <a:endParaRPr b="1" sz="4400">
              <a:solidFill>
                <a:schemeClr val="dk1"/>
              </a:solidFill>
            </a:endParaRPr>
          </a:p>
          <a:p>
            <a:pPr indent="0" lvl="0" marL="0" rtl="0" algn="l">
              <a:spcBef>
                <a:spcPts val="1200"/>
              </a:spcBef>
              <a:spcAft>
                <a:spcPts val="0"/>
              </a:spcAft>
              <a:buClr>
                <a:schemeClr val="dk1"/>
              </a:buClr>
              <a:buSzPts val="275"/>
              <a:buFont typeface="Arial"/>
              <a:buNone/>
            </a:pPr>
            <a:r>
              <a:rPr b="1" lang="en-GB" sz="4400">
                <a:solidFill>
                  <a:schemeClr val="dk1"/>
                </a:solidFill>
              </a:rPr>
              <a:t>Shri Shivaji Science &amp; Arts College, Chikhli </a:t>
            </a:r>
            <a:endParaRPr b="1" sz="4400">
              <a:solidFill>
                <a:schemeClr val="dk1"/>
              </a:solidFill>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pic>
        <p:nvPicPr>
          <p:cNvPr id="57" name="Google Shape;57;p13"/>
          <p:cNvPicPr preferRelativeResize="0"/>
          <p:nvPr/>
        </p:nvPicPr>
        <p:blipFill>
          <a:blip r:embed="rId3">
            <a:alphaModFix/>
          </a:blip>
          <a:stretch>
            <a:fillRect/>
          </a:stretch>
        </p:blipFill>
        <p:spPr>
          <a:xfrm>
            <a:off x="387850" y="504975"/>
            <a:ext cx="3896425" cy="3690150"/>
          </a:xfrm>
          <a:prstGeom prst="rect">
            <a:avLst/>
          </a:prstGeom>
          <a:noFill/>
          <a:ln>
            <a:noFill/>
          </a:ln>
        </p:spPr>
      </p:pic>
      <p:pic>
        <p:nvPicPr>
          <p:cNvPr id="58" name="Google Shape;58;p13"/>
          <p:cNvPicPr preferRelativeResize="0"/>
          <p:nvPr/>
        </p:nvPicPr>
        <p:blipFill>
          <a:blip r:embed="rId4">
            <a:alphaModFix/>
          </a:blip>
          <a:stretch>
            <a:fillRect/>
          </a:stretch>
        </p:blipFill>
        <p:spPr>
          <a:xfrm>
            <a:off x="5037275" y="1305375"/>
            <a:ext cx="1867800" cy="10264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4"/>
          <p:cNvSpPr txBox="1"/>
          <p:nvPr>
            <p:ph type="title"/>
          </p:nvPr>
        </p:nvSpPr>
        <p:spPr>
          <a:xfrm>
            <a:off x="311700" y="145050"/>
            <a:ext cx="4195800" cy="8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990"/>
              <a:buFont typeface="Arial"/>
              <a:buNone/>
            </a:pPr>
            <a:r>
              <a:rPr lang="en-GB" sz="2188"/>
              <a:t>Muhammad Yunus </a:t>
            </a:r>
            <a:endParaRPr/>
          </a:p>
        </p:txBody>
      </p:sp>
      <p:sp>
        <p:nvSpPr>
          <p:cNvPr id="64" name="Google Shape;64;p14"/>
          <p:cNvSpPr txBox="1"/>
          <p:nvPr>
            <p:ph idx="1" type="body"/>
          </p:nvPr>
        </p:nvSpPr>
        <p:spPr>
          <a:xfrm>
            <a:off x="311700" y="744550"/>
            <a:ext cx="3999900" cy="4064100"/>
          </a:xfrm>
          <a:prstGeom prst="rect">
            <a:avLst/>
          </a:prstGeom>
        </p:spPr>
        <p:txBody>
          <a:bodyPr anchorCtr="0" anchor="t" bIns="91425" lIns="91425" spcFirstLastPara="1" rIns="91425" wrap="square" tIns="91425">
            <a:normAutofit lnSpcReduction="20000"/>
          </a:bodyPr>
          <a:lstStyle/>
          <a:p>
            <a:pPr indent="0" lvl="0" marL="0" rtl="0" algn="just">
              <a:spcBef>
                <a:spcPts val="0"/>
              </a:spcBef>
              <a:spcAft>
                <a:spcPts val="0"/>
              </a:spcAft>
              <a:buClr>
                <a:schemeClr val="dk1"/>
              </a:buClr>
              <a:buSzPts val="1100"/>
              <a:buFont typeface="Arial"/>
              <a:buNone/>
            </a:pPr>
            <a:r>
              <a:rPr b="1" i="1" lang="en-GB" sz="1300">
                <a:solidFill>
                  <a:schemeClr val="dk1"/>
                </a:solidFill>
              </a:rPr>
              <a:t>Muhammad Yunus</a:t>
            </a:r>
            <a:r>
              <a:rPr b="1" lang="en-GB">
                <a:solidFill>
                  <a:schemeClr val="dk1"/>
                </a:solidFill>
              </a:rPr>
              <a:t> (b. 1940) is a Bangladeshi banker, author and economist whose focus on </a:t>
            </a:r>
            <a:r>
              <a:rPr b="1" i="1" lang="en-GB" sz="1700">
                <a:solidFill>
                  <a:schemeClr val="dk1"/>
                </a:solidFill>
                <a:highlight>
                  <a:srgbClr val="E6B8AF"/>
                </a:highlight>
              </a:rPr>
              <a:t>microcredit</a:t>
            </a:r>
            <a:r>
              <a:rPr b="1" lang="en-GB">
                <a:solidFill>
                  <a:schemeClr val="dk1"/>
                </a:solidFill>
                <a:highlight>
                  <a:srgbClr val="E6B8AF"/>
                </a:highlight>
              </a:rPr>
              <a:t> and </a:t>
            </a:r>
            <a:r>
              <a:rPr b="1" i="1" lang="en-GB" sz="1700">
                <a:solidFill>
                  <a:schemeClr val="dk1"/>
                </a:solidFill>
                <a:highlight>
                  <a:srgbClr val="E6B8AF"/>
                </a:highlight>
              </a:rPr>
              <a:t>microfinance</a:t>
            </a:r>
            <a:r>
              <a:rPr b="1" lang="en-GB" sz="1700">
                <a:solidFill>
                  <a:schemeClr val="dk1"/>
                </a:solidFill>
              </a:rPr>
              <a:t> </a:t>
            </a:r>
            <a:r>
              <a:rPr b="1" lang="en-GB">
                <a:solidFill>
                  <a:schemeClr val="dk1"/>
                </a:solidFill>
              </a:rPr>
              <a:t>concept led him being awarded the </a:t>
            </a:r>
            <a:r>
              <a:rPr b="1" i="1" lang="en-GB">
                <a:solidFill>
                  <a:schemeClr val="dk1"/>
                </a:solidFill>
                <a:highlight>
                  <a:srgbClr val="F4CCCC"/>
                </a:highlight>
              </a:rPr>
              <a:t>Nobel Peace Prize in 2006</a:t>
            </a:r>
            <a:r>
              <a:rPr b="1" lang="en-GB">
                <a:solidFill>
                  <a:schemeClr val="dk1"/>
                </a:solidFill>
                <a:highlight>
                  <a:srgbClr val="F4CCCC"/>
                </a:highlight>
              </a:rPr>
              <a:t> </a:t>
            </a:r>
            <a:r>
              <a:rPr b="1" lang="en-GB">
                <a:solidFill>
                  <a:schemeClr val="dk1"/>
                </a:solidFill>
              </a:rPr>
              <a:t>for efforts to create economic and social development from below. </a:t>
            </a:r>
            <a:endParaRPr b="1">
              <a:solidFill>
                <a:schemeClr val="dk1"/>
              </a:solidFill>
            </a:endParaRPr>
          </a:p>
          <a:p>
            <a:pPr indent="0" lvl="0" marL="0" rtl="0" algn="just">
              <a:spcBef>
                <a:spcPts val="1200"/>
              </a:spcBef>
              <a:spcAft>
                <a:spcPts val="0"/>
              </a:spcAft>
              <a:buClr>
                <a:schemeClr val="dk1"/>
              </a:buClr>
              <a:buSzPts val="1100"/>
              <a:buFont typeface="Arial"/>
              <a:buNone/>
            </a:pPr>
            <a:r>
              <a:rPr b="1" lang="en-GB">
                <a:solidFill>
                  <a:schemeClr val="dk1"/>
                </a:solidFill>
              </a:rPr>
              <a:t>Time Magazine has listed Yunus as one of the top twelve business leaders in their segment on sixty years of ‘Asian Heroes’. </a:t>
            </a:r>
            <a:endParaRPr b="1">
              <a:solidFill>
                <a:schemeClr val="dk1"/>
              </a:solidFill>
            </a:endParaRPr>
          </a:p>
          <a:p>
            <a:pPr indent="0" lvl="0" marL="0" rtl="0" algn="just">
              <a:spcBef>
                <a:spcPts val="1200"/>
              </a:spcBef>
              <a:spcAft>
                <a:spcPts val="1200"/>
              </a:spcAft>
              <a:buClr>
                <a:schemeClr val="dk1"/>
              </a:buClr>
              <a:buSzPts val="1100"/>
              <a:buFont typeface="Arial"/>
              <a:buNone/>
            </a:pPr>
            <a:r>
              <a:rPr b="1" lang="en-GB">
                <a:solidFill>
                  <a:schemeClr val="dk1"/>
                </a:solidFill>
              </a:rPr>
              <a:t>The Wharton School of Business chose yunus as one of the twenty-five most influential business persons of the past twenty-five years. He is also the founder of </a:t>
            </a:r>
            <a:r>
              <a:rPr b="1" i="1" lang="en-GB">
                <a:solidFill>
                  <a:schemeClr val="dk1"/>
                </a:solidFill>
                <a:highlight>
                  <a:srgbClr val="F4CCCC"/>
                </a:highlight>
              </a:rPr>
              <a:t>Grameen Bank</a:t>
            </a:r>
            <a:r>
              <a:rPr b="1" lang="en-GB">
                <a:solidFill>
                  <a:schemeClr val="dk1"/>
                </a:solidFill>
                <a:highlight>
                  <a:srgbClr val="F4CCCC"/>
                </a:highlight>
              </a:rPr>
              <a:t>, a nobel prize winning organisation. </a:t>
            </a:r>
            <a:r>
              <a:rPr b="1" lang="en-GB">
                <a:solidFill>
                  <a:schemeClr val="dk1"/>
                </a:solidFill>
              </a:rPr>
              <a:t> </a:t>
            </a:r>
            <a:endParaRPr/>
          </a:p>
        </p:txBody>
      </p:sp>
      <p:sp>
        <p:nvSpPr>
          <p:cNvPr id="65" name="Google Shape;65;p14"/>
          <p:cNvSpPr txBox="1"/>
          <p:nvPr>
            <p:ph idx="2" type="body"/>
          </p:nvPr>
        </p:nvSpPr>
        <p:spPr>
          <a:xfrm>
            <a:off x="4832400" y="278925"/>
            <a:ext cx="3999900" cy="42900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t/>
            </a:r>
            <a:endParaRPr/>
          </a:p>
        </p:txBody>
      </p:sp>
      <p:pic>
        <p:nvPicPr>
          <p:cNvPr id="66" name="Google Shape;66;p14"/>
          <p:cNvPicPr preferRelativeResize="0"/>
          <p:nvPr/>
        </p:nvPicPr>
        <p:blipFill>
          <a:blip r:embed="rId3">
            <a:alphaModFix/>
          </a:blip>
          <a:stretch>
            <a:fillRect/>
          </a:stretch>
        </p:blipFill>
        <p:spPr>
          <a:xfrm>
            <a:off x="4440600" y="47600"/>
            <a:ext cx="4703400" cy="4493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0" name="Shape 70"/>
        <p:cNvGrpSpPr/>
        <p:nvPr/>
      </p:nvGrpSpPr>
      <p:grpSpPr>
        <a:xfrm>
          <a:off x="0" y="0"/>
          <a:ext cx="0" cy="0"/>
          <a:chOff x="0" y="0"/>
          <a:chExt cx="0" cy="0"/>
        </a:xfrm>
      </p:grpSpPr>
      <p:sp>
        <p:nvSpPr>
          <p:cNvPr id="71" name="Google Shape;71;p15"/>
          <p:cNvSpPr txBox="1"/>
          <p:nvPr>
            <p:ph type="title"/>
          </p:nvPr>
        </p:nvSpPr>
        <p:spPr>
          <a:xfrm>
            <a:off x="311700" y="133875"/>
            <a:ext cx="257400" cy="368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t/>
            </a:r>
            <a:endParaRPr sz="188"/>
          </a:p>
        </p:txBody>
      </p:sp>
      <p:sp>
        <p:nvSpPr>
          <p:cNvPr id="72" name="Google Shape;72;p15"/>
          <p:cNvSpPr txBox="1"/>
          <p:nvPr>
            <p:ph idx="1" type="body"/>
          </p:nvPr>
        </p:nvSpPr>
        <p:spPr>
          <a:xfrm>
            <a:off x="311700" y="133875"/>
            <a:ext cx="4260300" cy="4853400"/>
          </a:xfrm>
          <a:prstGeom prst="rect">
            <a:avLst/>
          </a:prstGeom>
        </p:spPr>
        <p:txBody>
          <a:bodyPr anchorCtr="0" anchor="t" bIns="91425" lIns="91425" spcFirstLastPara="1" rIns="91425" wrap="square" tIns="91425">
            <a:normAutofit lnSpcReduction="20000"/>
          </a:bodyPr>
          <a:lstStyle/>
          <a:p>
            <a:pPr indent="0" lvl="0" marL="0" rtl="0" algn="just">
              <a:spcBef>
                <a:spcPts val="0"/>
              </a:spcBef>
              <a:spcAft>
                <a:spcPts val="0"/>
              </a:spcAft>
              <a:buNone/>
            </a:pPr>
            <a:r>
              <a:rPr b="1" lang="en-GB">
                <a:solidFill>
                  <a:schemeClr val="dk1"/>
                </a:solidFill>
              </a:rPr>
              <a:t>Yunus was born on 28th June 1940 in the village of Bathua, in Hathazari, Chittagong. At that time it was under British Rule. </a:t>
            </a:r>
            <a:endParaRPr b="1">
              <a:solidFill>
                <a:schemeClr val="dk1"/>
              </a:solidFill>
            </a:endParaRPr>
          </a:p>
          <a:p>
            <a:pPr indent="0" lvl="0" marL="0" rtl="0" algn="just">
              <a:spcBef>
                <a:spcPts val="1200"/>
              </a:spcBef>
              <a:spcAft>
                <a:spcPts val="0"/>
              </a:spcAft>
              <a:buNone/>
            </a:pPr>
            <a:r>
              <a:rPr b="1" lang="en-GB">
                <a:solidFill>
                  <a:schemeClr val="dk1"/>
                </a:solidFill>
              </a:rPr>
              <a:t>His father was a jeweller, and the family was able to live with ease and comfort.</a:t>
            </a:r>
            <a:endParaRPr b="1">
              <a:solidFill>
                <a:schemeClr val="dk1"/>
              </a:solidFill>
            </a:endParaRPr>
          </a:p>
          <a:p>
            <a:pPr indent="0" lvl="0" marL="0" rtl="0" algn="just">
              <a:spcBef>
                <a:spcPts val="1200"/>
              </a:spcBef>
              <a:spcAft>
                <a:spcPts val="0"/>
              </a:spcAft>
              <a:buNone/>
            </a:pPr>
            <a:r>
              <a:rPr b="1" lang="en-GB">
                <a:solidFill>
                  <a:schemeClr val="dk1"/>
                </a:solidFill>
              </a:rPr>
              <a:t>After the first four years of Yunus’ life, the </a:t>
            </a:r>
            <a:r>
              <a:rPr b="1" lang="en-GB">
                <a:solidFill>
                  <a:schemeClr val="dk1"/>
                </a:solidFill>
              </a:rPr>
              <a:t>family</a:t>
            </a:r>
            <a:r>
              <a:rPr b="1" lang="en-GB">
                <a:solidFill>
                  <a:schemeClr val="dk1"/>
                </a:solidFill>
              </a:rPr>
              <a:t> moved to Chittagong. </a:t>
            </a:r>
            <a:endParaRPr b="1">
              <a:solidFill>
                <a:schemeClr val="dk1"/>
              </a:solidFill>
            </a:endParaRPr>
          </a:p>
          <a:p>
            <a:pPr indent="0" lvl="0" marL="0" rtl="0" algn="just">
              <a:spcBef>
                <a:spcPts val="1200"/>
              </a:spcBef>
              <a:spcAft>
                <a:spcPts val="0"/>
              </a:spcAft>
              <a:buNone/>
            </a:pPr>
            <a:r>
              <a:rPr b="1" lang="en-GB">
                <a:solidFill>
                  <a:schemeClr val="dk1"/>
                </a:solidFill>
              </a:rPr>
              <a:t>The family was in trouble, as his mother was afflicted with </a:t>
            </a:r>
            <a:r>
              <a:rPr b="1" lang="en-GB">
                <a:solidFill>
                  <a:schemeClr val="dk1"/>
                </a:solidFill>
              </a:rPr>
              <a:t>psychological illness.</a:t>
            </a:r>
            <a:endParaRPr b="1">
              <a:solidFill>
                <a:schemeClr val="dk1"/>
              </a:solidFill>
            </a:endParaRPr>
          </a:p>
          <a:p>
            <a:pPr indent="0" lvl="0" marL="0" rtl="0" algn="just">
              <a:spcBef>
                <a:spcPts val="1200"/>
              </a:spcBef>
              <a:spcAft>
                <a:spcPts val="0"/>
              </a:spcAft>
              <a:buNone/>
            </a:pPr>
            <a:r>
              <a:rPr b="1" lang="en-GB">
                <a:solidFill>
                  <a:schemeClr val="dk1"/>
                </a:solidFill>
                <a:highlight>
                  <a:srgbClr val="F4CCCC"/>
                </a:highlight>
              </a:rPr>
              <a:t>His mother was his role model. She helped everyone who knocked their door. </a:t>
            </a:r>
            <a:endParaRPr b="1">
              <a:solidFill>
                <a:schemeClr val="dk1"/>
              </a:solidFill>
              <a:highlight>
                <a:srgbClr val="F4CCCC"/>
              </a:highlight>
            </a:endParaRPr>
          </a:p>
          <a:p>
            <a:pPr indent="0" lvl="0" marL="0" rtl="0" algn="just">
              <a:spcBef>
                <a:spcPts val="1200"/>
              </a:spcBef>
              <a:spcAft>
                <a:spcPts val="0"/>
              </a:spcAft>
              <a:buNone/>
            </a:pPr>
            <a:r>
              <a:rPr b="1" lang="en-GB">
                <a:solidFill>
                  <a:schemeClr val="dk1"/>
                </a:solidFill>
              </a:rPr>
              <a:t>Younus developed interest in Boy Scouts, travelled to Canada in 1955 to attend a Jamboree. </a:t>
            </a:r>
            <a:endParaRPr b="1">
              <a:solidFill>
                <a:schemeClr val="dk1"/>
              </a:solidFill>
            </a:endParaRPr>
          </a:p>
          <a:p>
            <a:pPr indent="0" lvl="0" marL="0" rtl="0" algn="just">
              <a:spcBef>
                <a:spcPts val="1200"/>
              </a:spcBef>
              <a:spcAft>
                <a:spcPts val="1200"/>
              </a:spcAft>
              <a:buNone/>
            </a:pPr>
            <a:r>
              <a:rPr b="1" lang="en-GB">
                <a:solidFill>
                  <a:schemeClr val="dk1"/>
                </a:solidFill>
              </a:rPr>
              <a:t>He performed well in school, securing the sixteenth position among 39,000 students in Pakistan. (At that time Bangladesh was part of Pakistan) </a:t>
            </a:r>
            <a:endParaRPr b="1">
              <a:solidFill>
                <a:schemeClr val="dk1"/>
              </a:solidFill>
            </a:endParaRPr>
          </a:p>
        </p:txBody>
      </p:sp>
      <p:sp>
        <p:nvSpPr>
          <p:cNvPr id="73" name="Google Shape;73;p15"/>
          <p:cNvSpPr txBox="1"/>
          <p:nvPr>
            <p:ph idx="2" type="body"/>
          </p:nvPr>
        </p:nvSpPr>
        <p:spPr>
          <a:xfrm>
            <a:off x="4976150" y="267775"/>
            <a:ext cx="3856200" cy="4541100"/>
          </a:xfrm>
          <a:prstGeom prst="rect">
            <a:avLst/>
          </a:prstGeom>
        </p:spPr>
        <p:txBody>
          <a:bodyPr anchorCtr="0" anchor="t" bIns="91425" lIns="91425" spcFirstLastPara="1" rIns="91425" wrap="square" tIns="91425">
            <a:normAutofit lnSpcReduction="20000"/>
          </a:bodyPr>
          <a:lstStyle/>
          <a:p>
            <a:pPr indent="0" lvl="0" marL="0" rtl="0" algn="just">
              <a:spcBef>
                <a:spcPts val="0"/>
              </a:spcBef>
              <a:spcAft>
                <a:spcPts val="0"/>
              </a:spcAft>
              <a:buNone/>
            </a:pPr>
            <a:r>
              <a:rPr b="1" lang="en-GB" sz="1600">
                <a:solidFill>
                  <a:schemeClr val="dk1"/>
                </a:solidFill>
              </a:rPr>
              <a:t>After High School, Yunus studied at Dhaka University, receiving a B. A. degree in 1960 and an M. A. degree in 1961. </a:t>
            </a:r>
            <a:endParaRPr b="1" sz="1600">
              <a:solidFill>
                <a:schemeClr val="dk1"/>
              </a:solidFill>
            </a:endParaRPr>
          </a:p>
          <a:p>
            <a:pPr indent="0" lvl="0" marL="0" rtl="0" algn="just">
              <a:spcBef>
                <a:spcPts val="1200"/>
              </a:spcBef>
              <a:spcAft>
                <a:spcPts val="0"/>
              </a:spcAft>
              <a:buNone/>
            </a:pPr>
            <a:r>
              <a:rPr b="1" lang="en-GB" sz="1600">
                <a:solidFill>
                  <a:schemeClr val="dk1"/>
                </a:solidFill>
              </a:rPr>
              <a:t>His first job was as a research assistant, before he became a lecturer in Economics at Chittagong College. In 1965, he received a Fulbright scholarship to study Economics at Vanderbilt University.</a:t>
            </a:r>
            <a:endParaRPr b="1" sz="1600">
              <a:solidFill>
                <a:schemeClr val="dk1"/>
              </a:solidFill>
            </a:endParaRPr>
          </a:p>
          <a:p>
            <a:pPr indent="0" lvl="0" marL="0" rtl="0" algn="just">
              <a:spcBef>
                <a:spcPts val="1200"/>
              </a:spcBef>
              <a:spcAft>
                <a:spcPts val="1200"/>
              </a:spcAft>
              <a:buNone/>
            </a:pPr>
            <a:r>
              <a:rPr b="1" lang="en-GB" sz="1600">
                <a:solidFill>
                  <a:schemeClr val="dk1"/>
                </a:solidFill>
              </a:rPr>
              <a:t>He completed his Ph. D. in Economics  and remained in US as an assistant professor of Economics at the middle Tennessee State University for three years, from 1969 to 1972. </a:t>
            </a:r>
            <a:r>
              <a:rPr b="1" lang="en-GB"/>
              <a:t> </a:t>
            </a:r>
            <a:endParaRPr b="1"/>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6"/>
          <p:cNvSpPr txBox="1"/>
          <p:nvPr>
            <p:ph type="title"/>
          </p:nvPr>
        </p:nvSpPr>
        <p:spPr>
          <a:xfrm>
            <a:off x="311700" y="133875"/>
            <a:ext cx="279600" cy="133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t/>
            </a:r>
            <a:endParaRPr sz="188"/>
          </a:p>
        </p:txBody>
      </p:sp>
      <p:sp>
        <p:nvSpPr>
          <p:cNvPr id="79" name="Google Shape;79;p16"/>
          <p:cNvSpPr txBox="1"/>
          <p:nvPr>
            <p:ph idx="1" type="body"/>
          </p:nvPr>
        </p:nvSpPr>
        <p:spPr>
          <a:xfrm>
            <a:off x="311700" y="133875"/>
            <a:ext cx="4162500" cy="4434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a:t>I</a:t>
            </a:r>
            <a:r>
              <a:rPr b="1" lang="en-GB">
                <a:solidFill>
                  <a:schemeClr val="dk1"/>
                </a:solidFill>
              </a:rPr>
              <a:t>n 1971, </a:t>
            </a:r>
            <a:r>
              <a:rPr b="1" i="1" lang="en-GB">
                <a:solidFill>
                  <a:schemeClr val="dk1"/>
                </a:solidFill>
              </a:rPr>
              <a:t>India and Pakistan</a:t>
            </a:r>
            <a:r>
              <a:rPr b="1" lang="en-GB">
                <a:solidFill>
                  <a:schemeClr val="dk1"/>
                </a:solidFill>
              </a:rPr>
              <a:t> were engaged in the Bangladesh Liberation War. It was nine month war that saw the secession of East Pakistan, which became Bangladesh.</a:t>
            </a:r>
            <a:endParaRPr b="1">
              <a:solidFill>
                <a:schemeClr val="dk1"/>
              </a:solidFill>
            </a:endParaRPr>
          </a:p>
          <a:p>
            <a:pPr indent="0" lvl="0" marL="0" rtl="0" algn="l">
              <a:spcBef>
                <a:spcPts val="1200"/>
              </a:spcBef>
              <a:spcAft>
                <a:spcPts val="0"/>
              </a:spcAft>
              <a:buNone/>
            </a:pPr>
            <a:r>
              <a:rPr b="1" lang="en-GB">
                <a:solidFill>
                  <a:schemeClr val="dk1"/>
                </a:solidFill>
              </a:rPr>
              <a:t>At that time Yunus was in US. He set up the Bangladeshi Information Centre with other Bangladeshis in the US. The idea behind the centre was to raise support for the liberation.</a:t>
            </a:r>
            <a:endParaRPr b="1">
              <a:solidFill>
                <a:schemeClr val="dk1"/>
              </a:solidFill>
            </a:endParaRPr>
          </a:p>
          <a:p>
            <a:pPr indent="0" lvl="0" marL="0" rtl="0" algn="l">
              <a:spcBef>
                <a:spcPts val="1200"/>
              </a:spcBef>
              <a:spcAft>
                <a:spcPts val="0"/>
              </a:spcAft>
              <a:buNone/>
            </a:pPr>
            <a:r>
              <a:rPr b="1" lang="en-GB">
                <a:solidFill>
                  <a:schemeClr val="dk1"/>
                </a:solidFill>
              </a:rPr>
              <a:t>After the war Yunus returned to Bangladesh and joined Chittagong University as head of the Economics department. </a:t>
            </a:r>
            <a:endParaRPr b="1">
              <a:solidFill>
                <a:schemeClr val="dk1"/>
              </a:solidFill>
            </a:endParaRPr>
          </a:p>
          <a:p>
            <a:pPr indent="0" lvl="0" marL="0" rtl="0" algn="l">
              <a:spcBef>
                <a:spcPts val="1200"/>
              </a:spcBef>
              <a:spcAft>
                <a:spcPts val="1200"/>
              </a:spcAft>
              <a:buNone/>
            </a:pPr>
            <a:r>
              <a:rPr b="1" lang="en-GB">
                <a:solidFill>
                  <a:schemeClr val="dk1"/>
                </a:solidFill>
              </a:rPr>
              <a:t>While working in the department he got the idea of helping millions of poverty stricken people, and would lead eventually awarded him the </a:t>
            </a:r>
            <a:r>
              <a:rPr b="1" lang="en-GB">
                <a:solidFill>
                  <a:schemeClr val="dk1"/>
                </a:solidFill>
              </a:rPr>
              <a:t>Nobel</a:t>
            </a:r>
            <a:r>
              <a:rPr b="1" lang="en-GB">
                <a:solidFill>
                  <a:schemeClr val="dk1"/>
                </a:solidFill>
              </a:rPr>
              <a:t> Peace Prize.  </a:t>
            </a:r>
            <a:endParaRPr b="1">
              <a:solidFill>
                <a:schemeClr val="dk1"/>
              </a:solidFill>
            </a:endParaRPr>
          </a:p>
        </p:txBody>
      </p:sp>
      <p:sp>
        <p:nvSpPr>
          <p:cNvPr id="80" name="Google Shape;80;p16"/>
          <p:cNvSpPr txBox="1"/>
          <p:nvPr>
            <p:ph idx="2" type="body"/>
          </p:nvPr>
        </p:nvSpPr>
        <p:spPr>
          <a:xfrm>
            <a:off x="4669800" y="133975"/>
            <a:ext cx="4162500" cy="49203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GB"/>
              <a:t>google images </a:t>
            </a:r>
            <a:endParaRPr/>
          </a:p>
        </p:txBody>
      </p:sp>
      <p:pic>
        <p:nvPicPr>
          <p:cNvPr id="81" name="Google Shape;81;p16"/>
          <p:cNvPicPr preferRelativeResize="0"/>
          <p:nvPr/>
        </p:nvPicPr>
        <p:blipFill>
          <a:blip r:embed="rId3">
            <a:alphaModFix/>
          </a:blip>
          <a:stretch>
            <a:fillRect/>
          </a:stretch>
        </p:blipFill>
        <p:spPr>
          <a:xfrm>
            <a:off x="4474200" y="133875"/>
            <a:ext cx="4554974" cy="450755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5" name="Shape 85"/>
        <p:cNvGrpSpPr/>
        <p:nvPr/>
      </p:nvGrpSpPr>
      <p:grpSpPr>
        <a:xfrm>
          <a:off x="0" y="0"/>
          <a:ext cx="0" cy="0"/>
          <a:chOff x="0" y="0"/>
          <a:chExt cx="0" cy="0"/>
        </a:xfrm>
      </p:grpSpPr>
      <p:sp>
        <p:nvSpPr>
          <p:cNvPr id="86" name="Google Shape;86;p17"/>
          <p:cNvSpPr txBox="1"/>
          <p:nvPr>
            <p:ph type="title"/>
          </p:nvPr>
        </p:nvSpPr>
        <p:spPr>
          <a:xfrm>
            <a:off x="311700" y="133875"/>
            <a:ext cx="4151100" cy="401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GB" sz="1600"/>
              <a:t>In 1974 Bangladesh suffered from a famine.</a:t>
            </a:r>
            <a:r>
              <a:rPr lang="en-GB" sz="1600"/>
              <a:t>                     </a:t>
            </a:r>
            <a:endParaRPr sz="1600"/>
          </a:p>
        </p:txBody>
      </p:sp>
      <p:sp>
        <p:nvSpPr>
          <p:cNvPr id="87" name="Google Shape;87;p17"/>
          <p:cNvSpPr txBox="1"/>
          <p:nvPr>
            <p:ph idx="1" type="body"/>
          </p:nvPr>
        </p:nvSpPr>
        <p:spPr>
          <a:xfrm>
            <a:off x="311700" y="535550"/>
            <a:ext cx="4452300" cy="4429500"/>
          </a:xfrm>
          <a:prstGeom prst="rect">
            <a:avLst/>
          </a:prstGeom>
        </p:spPr>
        <p:txBody>
          <a:bodyPr anchorCtr="0" anchor="t" bIns="91425" lIns="91425" spcFirstLastPara="1" rIns="91425" wrap="square" tIns="91425">
            <a:normAutofit lnSpcReduction="20000"/>
          </a:bodyPr>
          <a:lstStyle/>
          <a:p>
            <a:pPr indent="0" lvl="0" marL="0" rtl="0" algn="just">
              <a:spcBef>
                <a:spcPts val="0"/>
              </a:spcBef>
              <a:spcAft>
                <a:spcPts val="0"/>
              </a:spcAft>
              <a:buNone/>
            </a:pPr>
            <a:r>
              <a:rPr b="1" lang="en-GB">
                <a:solidFill>
                  <a:schemeClr val="dk1"/>
                </a:solidFill>
              </a:rPr>
              <a:t>The massive flooding resulted in a </a:t>
            </a:r>
            <a:r>
              <a:rPr b="1" i="1" lang="en-GB">
                <a:solidFill>
                  <a:schemeClr val="dk1"/>
                </a:solidFill>
              </a:rPr>
              <a:t>dip</a:t>
            </a:r>
            <a:r>
              <a:rPr b="1" lang="en-GB">
                <a:solidFill>
                  <a:schemeClr val="dk1"/>
                </a:solidFill>
              </a:rPr>
              <a:t> in Bangladesh Population. </a:t>
            </a:r>
            <a:endParaRPr b="1">
              <a:solidFill>
                <a:schemeClr val="dk1"/>
              </a:solidFill>
            </a:endParaRPr>
          </a:p>
          <a:p>
            <a:pPr indent="0" lvl="0" marL="0" rtl="0" algn="just">
              <a:spcBef>
                <a:spcPts val="1200"/>
              </a:spcBef>
              <a:spcAft>
                <a:spcPts val="0"/>
              </a:spcAft>
              <a:buNone/>
            </a:pPr>
            <a:r>
              <a:rPr b="1" lang="en-GB">
                <a:solidFill>
                  <a:schemeClr val="dk1"/>
                </a:solidFill>
              </a:rPr>
              <a:t>Bangladesh received no relief and no aid from other countries. People from rural areas suffered from starvation as the floods </a:t>
            </a:r>
            <a:r>
              <a:rPr b="1" lang="en-GB">
                <a:solidFill>
                  <a:schemeClr val="dk1"/>
                </a:solidFill>
              </a:rPr>
              <a:t>devastated</a:t>
            </a:r>
            <a:r>
              <a:rPr b="1" lang="en-GB">
                <a:solidFill>
                  <a:schemeClr val="dk1"/>
                </a:solidFill>
              </a:rPr>
              <a:t> food crops. </a:t>
            </a:r>
            <a:endParaRPr b="1">
              <a:solidFill>
                <a:schemeClr val="dk1"/>
              </a:solidFill>
            </a:endParaRPr>
          </a:p>
          <a:p>
            <a:pPr indent="0" lvl="0" marL="0" rtl="0" algn="just">
              <a:lnSpc>
                <a:spcPct val="100000"/>
              </a:lnSpc>
              <a:spcBef>
                <a:spcPts val="1200"/>
              </a:spcBef>
              <a:spcAft>
                <a:spcPts val="0"/>
              </a:spcAft>
              <a:buNone/>
            </a:pPr>
            <a:r>
              <a:rPr b="1" lang="en-GB">
                <a:solidFill>
                  <a:schemeClr val="dk1"/>
                </a:solidFill>
              </a:rPr>
              <a:t>The US did not commit to food aid at that time because of Bangladesh’s policy of exporting jute to Cuba, a country the US was politically in a </a:t>
            </a:r>
            <a:r>
              <a:rPr b="1" i="1" lang="en-GB">
                <a:solidFill>
                  <a:schemeClr val="dk1"/>
                </a:solidFill>
              </a:rPr>
              <a:t>stalemate </a:t>
            </a:r>
            <a:r>
              <a:rPr b="1" lang="en-GB">
                <a:solidFill>
                  <a:schemeClr val="dk1"/>
                </a:solidFill>
              </a:rPr>
              <a:t>with.  </a:t>
            </a:r>
            <a:endParaRPr b="1">
              <a:solidFill>
                <a:schemeClr val="dk1"/>
              </a:solidFill>
            </a:endParaRPr>
          </a:p>
          <a:p>
            <a:pPr indent="0" lvl="0" marL="0" rtl="0" algn="just">
              <a:lnSpc>
                <a:spcPct val="100000"/>
              </a:lnSpc>
              <a:spcBef>
                <a:spcPts val="0"/>
              </a:spcBef>
              <a:spcAft>
                <a:spcPts val="0"/>
              </a:spcAft>
              <a:buNone/>
            </a:pPr>
            <a:r>
              <a:rPr b="1" lang="en-GB">
                <a:solidFill>
                  <a:schemeClr val="dk1"/>
                </a:solidFill>
              </a:rPr>
              <a:t>_____________________</a:t>
            </a:r>
            <a:endParaRPr b="1">
              <a:solidFill>
                <a:schemeClr val="dk1"/>
              </a:solidFill>
            </a:endParaRPr>
          </a:p>
          <a:p>
            <a:pPr indent="0" lvl="0" marL="0" rtl="0" algn="just">
              <a:spcBef>
                <a:spcPts val="0"/>
              </a:spcBef>
              <a:spcAft>
                <a:spcPts val="0"/>
              </a:spcAft>
              <a:buNone/>
            </a:pPr>
            <a:r>
              <a:t/>
            </a:r>
            <a:endParaRPr b="1">
              <a:solidFill>
                <a:schemeClr val="dk1"/>
              </a:solidFill>
            </a:endParaRPr>
          </a:p>
          <a:p>
            <a:pPr indent="0" lvl="0" marL="0" rtl="0" algn="just">
              <a:spcBef>
                <a:spcPts val="1200"/>
              </a:spcBef>
              <a:spcAft>
                <a:spcPts val="0"/>
              </a:spcAft>
              <a:buNone/>
            </a:pPr>
            <a:r>
              <a:rPr b="1" lang="en-GB">
                <a:solidFill>
                  <a:schemeClr val="dk1"/>
                </a:solidFill>
              </a:rPr>
              <a:t>dip: </a:t>
            </a:r>
            <a:r>
              <a:rPr b="1" lang="en-GB" sz="1100">
                <a:solidFill>
                  <a:schemeClr val="dk1"/>
                </a:solidFill>
              </a:rPr>
              <a:t>drop </a:t>
            </a:r>
            <a:endParaRPr b="1" sz="1100">
              <a:solidFill>
                <a:schemeClr val="dk1"/>
              </a:solidFill>
            </a:endParaRPr>
          </a:p>
          <a:p>
            <a:pPr indent="0" lvl="0" marL="0" rtl="0" algn="just">
              <a:spcBef>
                <a:spcPts val="1200"/>
              </a:spcBef>
              <a:spcAft>
                <a:spcPts val="0"/>
              </a:spcAft>
              <a:buNone/>
            </a:pPr>
            <a:r>
              <a:rPr b="1" lang="en-GB" sz="1600">
                <a:solidFill>
                  <a:schemeClr val="dk1"/>
                </a:solidFill>
              </a:rPr>
              <a:t>stalemate:</a:t>
            </a:r>
            <a:r>
              <a:rPr b="1" lang="en-GB" sz="1600">
                <a:solidFill>
                  <a:schemeClr val="dk1"/>
                </a:solidFill>
              </a:rPr>
              <a:t> </a:t>
            </a:r>
            <a:r>
              <a:rPr b="1" lang="en-GB">
                <a:solidFill>
                  <a:schemeClr val="dk1"/>
                </a:solidFill>
                <a:latin typeface="Times New Roman"/>
                <a:ea typeface="Times New Roman"/>
                <a:cs typeface="Times New Roman"/>
                <a:sym typeface="Times New Roman"/>
              </a:rPr>
              <a:t>a situation in which neither group involved in an argument can win or get an advantage and no action can be taken </a:t>
            </a:r>
            <a:endParaRPr b="1">
              <a:solidFill>
                <a:schemeClr val="dk1"/>
              </a:solidFill>
              <a:latin typeface="Times New Roman"/>
              <a:ea typeface="Times New Roman"/>
              <a:cs typeface="Times New Roman"/>
              <a:sym typeface="Times New Roman"/>
            </a:endParaRPr>
          </a:p>
          <a:p>
            <a:pPr indent="0" lvl="0" marL="0" rtl="0" algn="just">
              <a:spcBef>
                <a:spcPts val="1200"/>
              </a:spcBef>
              <a:spcAft>
                <a:spcPts val="1200"/>
              </a:spcAft>
              <a:buNone/>
            </a:pPr>
            <a:r>
              <a:t/>
            </a:r>
            <a:endParaRPr b="1">
              <a:solidFill>
                <a:schemeClr val="dk1"/>
              </a:solidFill>
            </a:endParaRPr>
          </a:p>
        </p:txBody>
      </p:sp>
      <p:sp>
        <p:nvSpPr>
          <p:cNvPr id="88" name="Google Shape;88;p17"/>
          <p:cNvSpPr txBox="1"/>
          <p:nvPr>
            <p:ph idx="2" type="body"/>
          </p:nvPr>
        </p:nvSpPr>
        <p:spPr>
          <a:xfrm>
            <a:off x="5043075" y="256625"/>
            <a:ext cx="3983100" cy="43122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None/>
            </a:pPr>
            <a:r>
              <a:rPr lang="en-GB">
                <a:solidFill>
                  <a:schemeClr val="dk1"/>
                </a:solidFill>
              </a:rPr>
              <a:t>Yunus was profoundly affected by the famine.</a:t>
            </a:r>
            <a:endParaRPr>
              <a:solidFill>
                <a:schemeClr val="dk1"/>
              </a:solidFill>
            </a:endParaRPr>
          </a:p>
          <a:p>
            <a:pPr indent="0" lvl="0" marL="0" rtl="0" algn="just">
              <a:spcBef>
                <a:spcPts val="1200"/>
              </a:spcBef>
              <a:spcAft>
                <a:spcPts val="0"/>
              </a:spcAft>
              <a:buNone/>
            </a:pPr>
            <a:r>
              <a:rPr lang="en-GB">
                <a:solidFill>
                  <a:schemeClr val="dk1"/>
                </a:solidFill>
              </a:rPr>
              <a:t> He remembered his mother’s actions</a:t>
            </a:r>
            <a:r>
              <a:rPr lang="en-GB">
                <a:solidFill>
                  <a:schemeClr val="dk1"/>
                </a:solidFill>
                <a:highlight>
                  <a:srgbClr val="E6B8AF"/>
                </a:highlight>
              </a:rPr>
              <a:t>-</a:t>
            </a:r>
            <a:r>
              <a:rPr b="1" lang="en-GB">
                <a:solidFill>
                  <a:schemeClr val="dk1"/>
                </a:solidFill>
                <a:highlight>
                  <a:srgbClr val="E6B8AF"/>
                </a:highlight>
              </a:rPr>
              <a:t>opening the door to help anyone who came knocking</a:t>
            </a:r>
            <a:r>
              <a:rPr b="1" lang="en-GB">
                <a:solidFill>
                  <a:schemeClr val="dk1"/>
                </a:solidFill>
              </a:rPr>
              <a:t> </a:t>
            </a:r>
            <a:r>
              <a:rPr lang="en-GB">
                <a:solidFill>
                  <a:schemeClr val="dk1"/>
                </a:solidFill>
              </a:rPr>
              <a:t>and began to be actively involved in poverty reduction. </a:t>
            </a:r>
            <a:endParaRPr>
              <a:solidFill>
                <a:schemeClr val="dk1"/>
              </a:solidFill>
            </a:endParaRPr>
          </a:p>
          <a:p>
            <a:pPr indent="0" lvl="0" marL="0" rtl="0" algn="just">
              <a:spcBef>
                <a:spcPts val="1200"/>
              </a:spcBef>
              <a:spcAft>
                <a:spcPts val="0"/>
              </a:spcAft>
              <a:buNone/>
            </a:pPr>
            <a:r>
              <a:rPr lang="en-GB">
                <a:solidFill>
                  <a:schemeClr val="dk1"/>
                </a:solidFill>
              </a:rPr>
              <a:t>He established </a:t>
            </a:r>
            <a:r>
              <a:rPr b="1" i="1" lang="en-GB">
                <a:solidFill>
                  <a:schemeClr val="dk1"/>
                </a:solidFill>
              </a:rPr>
              <a:t>a rural economic programme as a research project, </a:t>
            </a:r>
            <a:r>
              <a:rPr lang="en-GB">
                <a:solidFill>
                  <a:schemeClr val="dk1"/>
                </a:solidFill>
              </a:rPr>
              <a:t>so that he could get a feel for the scope of the damage caused by the famine. </a:t>
            </a:r>
            <a:endParaRPr>
              <a:solidFill>
                <a:schemeClr val="dk1"/>
              </a:solidFill>
            </a:endParaRPr>
          </a:p>
          <a:p>
            <a:pPr indent="0" lvl="0" marL="0" rtl="0" algn="just">
              <a:spcBef>
                <a:spcPts val="1200"/>
              </a:spcBef>
              <a:spcAft>
                <a:spcPts val="0"/>
              </a:spcAft>
              <a:buNone/>
            </a:pPr>
            <a:r>
              <a:rPr lang="en-GB">
                <a:solidFill>
                  <a:schemeClr val="dk1"/>
                </a:solidFill>
              </a:rPr>
              <a:t>He began putting forward several proposals to help the rural areas of Bangladesh.  </a:t>
            </a:r>
            <a:endParaRPr>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8"/>
          <p:cNvSpPr txBox="1"/>
          <p:nvPr>
            <p:ph type="title"/>
          </p:nvPr>
        </p:nvSpPr>
        <p:spPr>
          <a:xfrm>
            <a:off x="479750" y="100550"/>
            <a:ext cx="3481200" cy="435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b="1" lang="en-GB" sz="1788"/>
              <a:t>Microfinance and Microcredit </a:t>
            </a:r>
            <a:endParaRPr sz="1788"/>
          </a:p>
        </p:txBody>
      </p:sp>
      <p:sp>
        <p:nvSpPr>
          <p:cNvPr id="94" name="Google Shape;94;p18"/>
          <p:cNvSpPr txBox="1"/>
          <p:nvPr>
            <p:ph idx="1" type="body"/>
          </p:nvPr>
        </p:nvSpPr>
        <p:spPr>
          <a:xfrm>
            <a:off x="212000" y="535550"/>
            <a:ext cx="4359900" cy="4395900"/>
          </a:xfrm>
          <a:prstGeom prst="rect">
            <a:avLst/>
          </a:prstGeom>
        </p:spPr>
        <p:txBody>
          <a:bodyPr anchorCtr="0" anchor="t" bIns="91425" lIns="91425" spcFirstLastPara="1" rIns="91425" wrap="square" tIns="91425">
            <a:normAutofit lnSpcReduction="10000"/>
          </a:bodyPr>
          <a:lstStyle/>
          <a:p>
            <a:pPr indent="0" lvl="0" marL="0" rtl="0" algn="just">
              <a:spcBef>
                <a:spcPts val="0"/>
              </a:spcBef>
              <a:spcAft>
                <a:spcPts val="0"/>
              </a:spcAft>
              <a:buNone/>
            </a:pPr>
            <a:r>
              <a:rPr lang="en-GB">
                <a:solidFill>
                  <a:schemeClr val="dk1"/>
                </a:solidFill>
              </a:rPr>
              <a:t>In 1976, as a part of his research, Yunus visited the poorest </a:t>
            </a:r>
            <a:r>
              <a:rPr lang="en-GB">
                <a:solidFill>
                  <a:schemeClr val="dk1"/>
                </a:solidFill>
              </a:rPr>
              <a:t>households</a:t>
            </a:r>
            <a:r>
              <a:rPr lang="en-GB">
                <a:solidFill>
                  <a:schemeClr val="dk1"/>
                </a:solidFill>
              </a:rPr>
              <a:t> in a village near Chittagong. </a:t>
            </a:r>
            <a:endParaRPr>
              <a:solidFill>
                <a:schemeClr val="dk1"/>
              </a:solidFill>
            </a:endParaRPr>
          </a:p>
          <a:p>
            <a:pPr indent="0" lvl="0" marL="0" rtl="0" algn="just">
              <a:spcBef>
                <a:spcPts val="1200"/>
              </a:spcBef>
              <a:spcAft>
                <a:spcPts val="0"/>
              </a:spcAft>
              <a:buNone/>
            </a:pPr>
            <a:r>
              <a:rPr lang="en-GB">
                <a:solidFill>
                  <a:schemeClr val="dk1"/>
                </a:solidFill>
              </a:rPr>
              <a:t>He interviewed a woman who was making bamboo stools and learnt that she was being charged exorbitant rates for her loans, and thus, was barely making profit. He realised the potential for recovery then and there. And in an exhibition of practical economics, loaned the equivalent of twenty-seven US dollars to forty-two women in the village. </a:t>
            </a:r>
            <a:endParaRPr>
              <a:solidFill>
                <a:schemeClr val="dk1"/>
              </a:solidFill>
            </a:endParaRPr>
          </a:p>
          <a:p>
            <a:pPr indent="0" lvl="0" marL="0" rtl="0" algn="just">
              <a:spcBef>
                <a:spcPts val="1200"/>
              </a:spcBef>
              <a:spcAft>
                <a:spcPts val="1200"/>
              </a:spcAft>
              <a:buNone/>
            </a:pPr>
            <a:r>
              <a:rPr lang="en-GB">
                <a:solidFill>
                  <a:schemeClr val="dk1"/>
                </a:solidFill>
              </a:rPr>
              <a:t>It was his first loan. With more advantageous rates, these women were able to raise their profits and manage better than before. Without these new rates, the woman would likely been stuck in a rut for the rest of their lives. Yunus did the math and realised that on a smaller scale, </a:t>
            </a:r>
            <a:r>
              <a:rPr b="1" lang="en-GB">
                <a:solidFill>
                  <a:schemeClr val="dk1"/>
                </a:solidFill>
              </a:rPr>
              <a:t>microfinance and microcredit</a:t>
            </a:r>
            <a:r>
              <a:rPr lang="en-GB">
                <a:solidFill>
                  <a:schemeClr val="dk1"/>
                </a:solidFill>
              </a:rPr>
              <a:t> could really help Bangladesh’s struggle with poverty. </a:t>
            </a:r>
            <a:r>
              <a:rPr lang="en-GB">
                <a:solidFill>
                  <a:schemeClr val="dk1"/>
                </a:solidFill>
              </a:rPr>
              <a:t>  </a:t>
            </a:r>
            <a:endParaRPr>
              <a:solidFill>
                <a:schemeClr val="dk1"/>
              </a:solidFill>
            </a:endParaRPr>
          </a:p>
        </p:txBody>
      </p:sp>
      <p:sp>
        <p:nvSpPr>
          <p:cNvPr id="95" name="Google Shape;95;p18"/>
          <p:cNvSpPr txBox="1"/>
          <p:nvPr>
            <p:ph idx="2" type="body"/>
          </p:nvPr>
        </p:nvSpPr>
        <p:spPr>
          <a:xfrm>
            <a:off x="5411275" y="173100"/>
            <a:ext cx="3420900" cy="43959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GB" sz="1500">
                <a:solidFill>
                  <a:schemeClr val="dk1"/>
                </a:solidFill>
                <a:latin typeface="Times New Roman"/>
                <a:ea typeface="Times New Roman"/>
                <a:cs typeface="Times New Roman"/>
                <a:sym typeface="Times New Roman"/>
              </a:rPr>
              <a:t>Microfinance/Microcredit : </a:t>
            </a:r>
            <a:endParaRPr b="1" sz="1500">
              <a:solidFill>
                <a:schemeClr val="dk1"/>
              </a:solidFill>
              <a:latin typeface="Times New Roman"/>
              <a:ea typeface="Times New Roman"/>
              <a:cs typeface="Times New Roman"/>
              <a:sym typeface="Times New Roman"/>
            </a:endParaRPr>
          </a:p>
          <a:p>
            <a:pPr indent="0" lvl="0" marL="0" rtl="0" algn="l">
              <a:spcBef>
                <a:spcPts val="1200"/>
              </a:spcBef>
              <a:spcAft>
                <a:spcPts val="1200"/>
              </a:spcAft>
              <a:buNone/>
            </a:pPr>
            <a:r>
              <a:rPr b="1" lang="en-GB" sz="1550">
                <a:solidFill>
                  <a:schemeClr val="dk1"/>
                </a:solidFill>
                <a:highlight>
                  <a:srgbClr val="E6B8AF"/>
                </a:highlight>
                <a:latin typeface="Times New Roman"/>
                <a:ea typeface="Times New Roman"/>
                <a:cs typeface="Times New Roman"/>
                <a:sym typeface="Times New Roman"/>
              </a:rPr>
              <a:t>Microfinance is a category of financial services targeting individuals and small businesses who lack access to conventional </a:t>
            </a:r>
            <a:r>
              <a:rPr b="1" lang="en-GB" sz="1550">
                <a:solidFill>
                  <a:schemeClr val="dk1"/>
                </a:solidFill>
                <a:highlight>
                  <a:srgbClr val="E6B8AF"/>
                </a:highlight>
                <a:uFill>
                  <a:noFill/>
                </a:uFill>
                <a:latin typeface="Times New Roman"/>
                <a:ea typeface="Times New Roman"/>
                <a:cs typeface="Times New Roman"/>
                <a:sym typeface="Times New Roman"/>
                <a:hlinkClick r:id="rId3">
                  <a:extLst>
                    <a:ext uri="{A12FA001-AC4F-418D-AE19-62706E023703}">
                      <ahyp:hlinkClr val="tx"/>
                    </a:ext>
                  </a:extLst>
                </a:hlinkClick>
              </a:rPr>
              <a:t>banking</a:t>
            </a:r>
            <a:r>
              <a:rPr b="1" lang="en-GB" sz="1550">
                <a:solidFill>
                  <a:schemeClr val="dk1"/>
                </a:solidFill>
                <a:highlight>
                  <a:srgbClr val="E6B8AF"/>
                </a:highlight>
                <a:latin typeface="Times New Roman"/>
                <a:ea typeface="Times New Roman"/>
                <a:cs typeface="Times New Roman"/>
                <a:sym typeface="Times New Roman"/>
              </a:rPr>
              <a:t> and related services. Microfinance includes </a:t>
            </a:r>
            <a:r>
              <a:rPr b="1" i="1" lang="en-GB" sz="1550">
                <a:solidFill>
                  <a:schemeClr val="dk1"/>
                </a:solidFill>
                <a:highlight>
                  <a:srgbClr val="E6B8AF"/>
                </a:highlight>
                <a:uFill>
                  <a:noFill/>
                </a:uFill>
                <a:latin typeface="Times New Roman"/>
                <a:ea typeface="Times New Roman"/>
                <a:cs typeface="Times New Roman"/>
                <a:sym typeface="Times New Roman"/>
                <a:hlinkClick r:id="rId4">
                  <a:extLst>
                    <a:ext uri="{A12FA001-AC4F-418D-AE19-62706E023703}">
                      <ahyp:hlinkClr val="tx"/>
                    </a:ext>
                  </a:extLst>
                </a:hlinkClick>
              </a:rPr>
              <a:t>microcredit</a:t>
            </a:r>
            <a:r>
              <a:rPr b="1" i="1" lang="en-GB" sz="1550">
                <a:solidFill>
                  <a:schemeClr val="dk1"/>
                </a:solidFill>
                <a:highlight>
                  <a:srgbClr val="E6B8AF"/>
                </a:highlight>
                <a:latin typeface="Times New Roman"/>
                <a:ea typeface="Times New Roman"/>
                <a:cs typeface="Times New Roman"/>
                <a:sym typeface="Times New Roman"/>
              </a:rPr>
              <a:t>, </a:t>
            </a:r>
            <a:r>
              <a:rPr b="1" lang="en-GB" sz="1550">
                <a:solidFill>
                  <a:schemeClr val="dk1"/>
                </a:solidFill>
                <a:highlight>
                  <a:srgbClr val="E6B8AF"/>
                </a:highlight>
                <a:latin typeface="Times New Roman"/>
                <a:ea typeface="Times New Roman"/>
                <a:cs typeface="Times New Roman"/>
                <a:sym typeface="Times New Roman"/>
              </a:rPr>
              <a:t>the provision of small loans to poor clients; </a:t>
            </a:r>
            <a:r>
              <a:rPr b="1" lang="en-GB" sz="1550">
                <a:solidFill>
                  <a:schemeClr val="dk1"/>
                </a:solidFill>
                <a:highlight>
                  <a:srgbClr val="E6B8AF"/>
                </a:highlight>
                <a:uFill>
                  <a:noFill/>
                </a:uFill>
                <a:latin typeface="Times New Roman"/>
                <a:ea typeface="Times New Roman"/>
                <a:cs typeface="Times New Roman"/>
                <a:sym typeface="Times New Roman"/>
                <a:hlinkClick r:id="rId5">
                  <a:extLst>
                    <a:ext uri="{A12FA001-AC4F-418D-AE19-62706E023703}">
                      <ahyp:hlinkClr val="tx"/>
                    </a:ext>
                  </a:extLst>
                </a:hlinkClick>
              </a:rPr>
              <a:t>savings</a:t>
            </a:r>
            <a:r>
              <a:rPr b="1" lang="en-GB" sz="1550">
                <a:solidFill>
                  <a:schemeClr val="dk1"/>
                </a:solidFill>
                <a:highlight>
                  <a:srgbClr val="E6B8AF"/>
                </a:highlight>
                <a:latin typeface="Times New Roman"/>
                <a:ea typeface="Times New Roman"/>
                <a:cs typeface="Times New Roman"/>
                <a:sym typeface="Times New Roman"/>
              </a:rPr>
              <a:t> and </a:t>
            </a:r>
            <a:r>
              <a:rPr b="1" lang="en-GB" sz="1550">
                <a:solidFill>
                  <a:schemeClr val="dk1"/>
                </a:solidFill>
                <a:highlight>
                  <a:srgbClr val="E6B8AF"/>
                </a:highlight>
                <a:uFill>
                  <a:noFill/>
                </a:uFill>
                <a:latin typeface="Times New Roman"/>
                <a:ea typeface="Times New Roman"/>
                <a:cs typeface="Times New Roman"/>
                <a:sym typeface="Times New Roman"/>
                <a:hlinkClick r:id="rId6">
                  <a:extLst>
                    <a:ext uri="{A12FA001-AC4F-418D-AE19-62706E023703}">
                      <ahyp:hlinkClr val="tx"/>
                    </a:ext>
                  </a:extLst>
                </a:hlinkClick>
              </a:rPr>
              <a:t>checking accounts</a:t>
            </a:r>
            <a:r>
              <a:rPr b="1" lang="en-GB" sz="1550">
                <a:solidFill>
                  <a:schemeClr val="dk1"/>
                </a:solidFill>
                <a:highlight>
                  <a:srgbClr val="E6B8AF"/>
                </a:highlight>
                <a:latin typeface="Times New Roman"/>
                <a:ea typeface="Times New Roman"/>
                <a:cs typeface="Times New Roman"/>
                <a:sym typeface="Times New Roman"/>
              </a:rPr>
              <a:t>; </a:t>
            </a:r>
            <a:r>
              <a:rPr b="1" lang="en-GB" sz="1550">
                <a:solidFill>
                  <a:schemeClr val="dk1"/>
                </a:solidFill>
                <a:highlight>
                  <a:srgbClr val="E6B8AF"/>
                </a:highlight>
                <a:uFill>
                  <a:noFill/>
                </a:uFill>
                <a:latin typeface="Times New Roman"/>
                <a:ea typeface="Times New Roman"/>
                <a:cs typeface="Times New Roman"/>
                <a:sym typeface="Times New Roman"/>
                <a:hlinkClick r:id="rId7">
                  <a:extLst>
                    <a:ext uri="{A12FA001-AC4F-418D-AE19-62706E023703}">
                      <ahyp:hlinkClr val="tx"/>
                    </a:ext>
                  </a:extLst>
                </a:hlinkClick>
              </a:rPr>
              <a:t>microinsurance</a:t>
            </a:r>
            <a:r>
              <a:rPr b="1" lang="en-GB" sz="1550">
                <a:solidFill>
                  <a:schemeClr val="dk1"/>
                </a:solidFill>
                <a:highlight>
                  <a:srgbClr val="E6B8AF"/>
                </a:highlight>
                <a:latin typeface="Times New Roman"/>
                <a:ea typeface="Times New Roman"/>
                <a:cs typeface="Times New Roman"/>
                <a:sym typeface="Times New Roman"/>
              </a:rPr>
              <a:t>; and </a:t>
            </a:r>
            <a:r>
              <a:rPr b="1" lang="en-GB" sz="1550">
                <a:solidFill>
                  <a:schemeClr val="dk1"/>
                </a:solidFill>
                <a:highlight>
                  <a:srgbClr val="E6B8AF"/>
                </a:highlight>
                <a:uFill>
                  <a:noFill/>
                </a:uFill>
                <a:latin typeface="Times New Roman"/>
                <a:ea typeface="Times New Roman"/>
                <a:cs typeface="Times New Roman"/>
                <a:sym typeface="Times New Roman"/>
                <a:hlinkClick r:id="rId8">
                  <a:extLst>
                    <a:ext uri="{A12FA001-AC4F-418D-AE19-62706E023703}">
                      <ahyp:hlinkClr val="tx"/>
                    </a:ext>
                  </a:extLst>
                </a:hlinkClick>
              </a:rPr>
              <a:t>payment systems</a:t>
            </a:r>
            <a:r>
              <a:rPr b="1" lang="en-GB" sz="1550">
                <a:solidFill>
                  <a:schemeClr val="dk1"/>
                </a:solidFill>
                <a:highlight>
                  <a:srgbClr val="E6B8AF"/>
                </a:highlight>
                <a:latin typeface="Times New Roman"/>
                <a:ea typeface="Times New Roman"/>
                <a:cs typeface="Times New Roman"/>
                <a:sym typeface="Times New Roman"/>
              </a:rPr>
              <a:t>, among other services (wiki) . </a:t>
            </a:r>
            <a:endParaRPr b="1" sz="1900">
              <a:solidFill>
                <a:schemeClr val="dk1"/>
              </a:solidFill>
              <a:highlight>
                <a:srgbClr val="E6B8AF"/>
              </a:highlight>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9"/>
          <p:cNvSpPr txBox="1"/>
          <p:nvPr>
            <p:ph type="title"/>
          </p:nvPr>
        </p:nvSpPr>
        <p:spPr>
          <a:xfrm>
            <a:off x="311700" y="133875"/>
            <a:ext cx="2991000" cy="323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SzPct val="57558"/>
              <a:buNone/>
            </a:pPr>
            <a:r>
              <a:rPr b="1" lang="en-GB" sz="1720"/>
              <a:t>Grameen Bank (Village Bank) </a:t>
            </a:r>
            <a:endParaRPr b="1" sz="1720"/>
          </a:p>
        </p:txBody>
      </p:sp>
      <p:sp>
        <p:nvSpPr>
          <p:cNvPr id="101" name="Google Shape;101;p19"/>
          <p:cNvSpPr txBox="1"/>
          <p:nvPr>
            <p:ph idx="1" type="body"/>
          </p:nvPr>
        </p:nvSpPr>
        <p:spPr>
          <a:xfrm>
            <a:off x="311700" y="535550"/>
            <a:ext cx="4206900" cy="40332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None/>
            </a:pPr>
            <a:r>
              <a:rPr lang="en-GB" sz="1500">
                <a:solidFill>
                  <a:schemeClr val="dk1"/>
                </a:solidFill>
                <a:highlight>
                  <a:schemeClr val="lt1"/>
                </a:highlight>
              </a:rPr>
              <a:t>Yunus knew that the first problem he faced with this solution was that </a:t>
            </a:r>
            <a:r>
              <a:rPr lang="en-GB" sz="1500">
                <a:solidFill>
                  <a:schemeClr val="dk1"/>
                </a:solidFill>
                <a:highlight>
                  <a:srgbClr val="FCE5CD"/>
                </a:highlight>
              </a:rPr>
              <a:t>traditional banks would not be interested in loans of small value at reasonable interest rates, especially to the poor, where the risk of missing repayment would be high. </a:t>
            </a:r>
            <a:endParaRPr sz="1500">
              <a:solidFill>
                <a:schemeClr val="dk1"/>
              </a:solidFill>
              <a:highlight>
                <a:srgbClr val="FCE5CD"/>
              </a:highlight>
            </a:endParaRPr>
          </a:p>
          <a:p>
            <a:pPr indent="0" lvl="0" marL="0" rtl="0" algn="just">
              <a:spcBef>
                <a:spcPts val="1200"/>
              </a:spcBef>
              <a:spcAft>
                <a:spcPts val="1200"/>
              </a:spcAft>
              <a:buNone/>
            </a:pPr>
            <a:r>
              <a:rPr lang="en-GB" sz="1500">
                <a:solidFill>
                  <a:schemeClr val="dk1"/>
                </a:solidFill>
                <a:highlight>
                  <a:schemeClr val="lt1"/>
                </a:highlight>
              </a:rPr>
              <a:t>Yunus believed that given the chance, </a:t>
            </a:r>
            <a:r>
              <a:rPr lang="en-GB" sz="1500">
                <a:solidFill>
                  <a:schemeClr val="dk1"/>
                </a:solidFill>
                <a:highlight>
                  <a:schemeClr val="lt1"/>
                </a:highlight>
              </a:rPr>
              <a:t>microcredit</a:t>
            </a:r>
            <a:r>
              <a:rPr lang="en-GB" sz="1500">
                <a:solidFill>
                  <a:schemeClr val="dk1"/>
                </a:solidFill>
                <a:highlight>
                  <a:schemeClr val="lt1"/>
                </a:highlight>
              </a:rPr>
              <a:t> would be a viable business model. What was needed for that chance was an institution to lend to those who had nothing. He applied for a loan from the government        </a:t>
            </a:r>
            <a:r>
              <a:rPr i="1" lang="en-GB" sz="1500">
                <a:solidFill>
                  <a:schemeClr val="dk1"/>
                </a:solidFill>
                <a:highlight>
                  <a:srgbClr val="FCE5CD"/>
                </a:highlight>
              </a:rPr>
              <a:t>Janta Bank</a:t>
            </a:r>
            <a:r>
              <a:rPr lang="en-GB" sz="1500">
                <a:solidFill>
                  <a:schemeClr val="dk1"/>
                </a:solidFill>
                <a:highlight>
                  <a:srgbClr val="FCE5CD"/>
                </a:highlight>
              </a:rPr>
              <a:t> </a:t>
            </a:r>
            <a:r>
              <a:rPr lang="en-GB" sz="1500">
                <a:solidFill>
                  <a:schemeClr val="dk1"/>
                </a:solidFill>
                <a:highlight>
                  <a:schemeClr val="lt1"/>
                </a:highlight>
              </a:rPr>
              <a:t>so that he could set up this institution. By the end of 1976 he received the loan and set to work. </a:t>
            </a:r>
            <a:endParaRPr sz="1500">
              <a:solidFill>
                <a:schemeClr val="dk1"/>
              </a:solidFill>
              <a:highlight>
                <a:schemeClr val="lt1"/>
              </a:highlight>
            </a:endParaRPr>
          </a:p>
        </p:txBody>
      </p:sp>
      <p:sp>
        <p:nvSpPr>
          <p:cNvPr id="102" name="Google Shape;102;p19"/>
          <p:cNvSpPr txBox="1"/>
          <p:nvPr>
            <p:ph idx="2" type="body"/>
          </p:nvPr>
        </p:nvSpPr>
        <p:spPr>
          <a:xfrm>
            <a:off x="4832400" y="457575"/>
            <a:ext cx="3999900" cy="41112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None/>
            </a:pPr>
            <a:r>
              <a:rPr lang="en-GB">
                <a:solidFill>
                  <a:schemeClr val="dk1"/>
                </a:solidFill>
              </a:rPr>
              <a:t>The institution he put into effect                       </a:t>
            </a:r>
            <a:r>
              <a:rPr b="1" i="1" lang="en-GB">
                <a:solidFill>
                  <a:schemeClr val="dk1"/>
                </a:solidFill>
                <a:highlight>
                  <a:srgbClr val="F4CCCC"/>
                </a:highlight>
              </a:rPr>
              <a:t>the microcredit model</a:t>
            </a:r>
            <a:r>
              <a:rPr lang="en-GB">
                <a:solidFill>
                  <a:schemeClr val="dk1"/>
                </a:solidFill>
              </a:rPr>
              <a:t> that Yunus had proposed and began taking loans from </a:t>
            </a:r>
            <a:r>
              <a:rPr lang="en-GB">
                <a:solidFill>
                  <a:schemeClr val="dk1"/>
                </a:solidFill>
              </a:rPr>
              <a:t>other banks to continue operating. It succeed. By 1982, the institution had expanded to twenty eight thousand members, and in 1983 confirmed its status as a fully-fledged bank and was renamed Grameen Bank (Village Bank). </a:t>
            </a:r>
            <a:endParaRPr>
              <a:solidFill>
                <a:schemeClr val="dk1"/>
              </a:solidFill>
            </a:endParaRPr>
          </a:p>
          <a:p>
            <a:pPr indent="0" lvl="0" marL="0" rtl="0" algn="just">
              <a:spcBef>
                <a:spcPts val="1200"/>
              </a:spcBef>
              <a:spcAft>
                <a:spcPts val="1200"/>
              </a:spcAft>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20"/>
          <p:cNvSpPr txBox="1"/>
          <p:nvPr>
            <p:ph type="title"/>
          </p:nvPr>
        </p:nvSpPr>
        <p:spPr>
          <a:xfrm>
            <a:off x="311700" y="111575"/>
            <a:ext cx="1362000" cy="3681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SzPct val="54395"/>
              <a:buNone/>
            </a:pPr>
            <a:r>
              <a:rPr b="1" lang="en-GB" sz="1820"/>
              <a:t>Difficulties</a:t>
            </a:r>
            <a:endParaRPr b="1" sz="1820"/>
          </a:p>
        </p:txBody>
      </p:sp>
      <p:sp>
        <p:nvSpPr>
          <p:cNvPr id="108" name="Google Shape;108;p20"/>
          <p:cNvSpPr txBox="1"/>
          <p:nvPr>
            <p:ph idx="1" type="body"/>
          </p:nvPr>
        </p:nvSpPr>
        <p:spPr>
          <a:xfrm>
            <a:off x="311700" y="479675"/>
            <a:ext cx="3999900" cy="4139400"/>
          </a:xfrm>
          <a:prstGeom prst="rect">
            <a:avLst/>
          </a:prstGeom>
        </p:spPr>
        <p:txBody>
          <a:bodyPr anchorCtr="0" anchor="t" bIns="91425" lIns="91425" spcFirstLastPara="1" rIns="91425" wrap="square" tIns="91425">
            <a:noAutofit/>
          </a:bodyPr>
          <a:lstStyle/>
          <a:p>
            <a:pPr indent="457200" lvl="0" marL="0" rtl="0" algn="just">
              <a:lnSpc>
                <a:spcPct val="100000"/>
              </a:lnSpc>
              <a:spcBef>
                <a:spcPts val="0"/>
              </a:spcBef>
              <a:spcAft>
                <a:spcPts val="0"/>
              </a:spcAft>
              <a:buNone/>
            </a:pPr>
            <a:r>
              <a:rPr lang="en-GB" sz="1600">
                <a:solidFill>
                  <a:schemeClr val="dk1"/>
                </a:solidFill>
              </a:rPr>
              <a:t>Grameen Bank initially faced many difficulties, </a:t>
            </a:r>
            <a:r>
              <a:rPr lang="en-GB" sz="1600">
                <a:solidFill>
                  <a:schemeClr val="dk1"/>
                </a:solidFill>
                <a:highlight>
                  <a:srgbClr val="FCE5CD"/>
                </a:highlight>
              </a:rPr>
              <a:t>radical leftists threatened Yunus and his colleagues, conservative clergy cautioned women from borrowing money from the bank. </a:t>
            </a:r>
            <a:endParaRPr sz="1600">
              <a:solidFill>
                <a:schemeClr val="dk1"/>
              </a:solidFill>
              <a:highlight>
                <a:srgbClr val="FCE5CD"/>
              </a:highlight>
            </a:endParaRPr>
          </a:p>
          <a:p>
            <a:pPr indent="457200" lvl="0" marL="0" rtl="0" algn="just">
              <a:lnSpc>
                <a:spcPct val="100000"/>
              </a:lnSpc>
              <a:spcBef>
                <a:spcPts val="1200"/>
              </a:spcBef>
              <a:spcAft>
                <a:spcPts val="0"/>
              </a:spcAft>
              <a:buNone/>
            </a:pPr>
            <a:r>
              <a:rPr lang="en-GB" sz="1600">
                <a:solidFill>
                  <a:schemeClr val="dk1"/>
                </a:solidFill>
              </a:rPr>
              <a:t>Despite these setbacks, the bank continued to grow and by the 1990s the bank had started to diversify, focusing on </a:t>
            </a:r>
            <a:r>
              <a:rPr lang="en-GB" sz="1600">
                <a:solidFill>
                  <a:schemeClr val="dk1"/>
                </a:solidFill>
                <a:highlight>
                  <a:srgbClr val="FCE5CD"/>
                </a:highlight>
              </a:rPr>
              <a:t>irrigation schemes, equity projects, and even telecommunications. </a:t>
            </a:r>
            <a:endParaRPr sz="1600">
              <a:solidFill>
                <a:schemeClr val="dk1"/>
              </a:solidFill>
              <a:highlight>
                <a:srgbClr val="FCE5CD"/>
              </a:highlight>
            </a:endParaRPr>
          </a:p>
          <a:p>
            <a:pPr indent="457200" lvl="0" marL="0" rtl="0" algn="just">
              <a:lnSpc>
                <a:spcPct val="100000"/>
              </a:lnSpc>
              <a:spcBef>
                <a:spcPts val="1200"/>
              </a:spcBef>
              <a:spcAft>
                <a:spcPts val="1200"/>
              </a:spcAft>
              <a:buNone/>
            </a:pPr>
            <a:r>
              <a:rPr i="1" lang="en-GB" sz="1600">
                <a:solidFill>
                  <a:schemeClr val="dk1"/>
                </a:solidFill>
                <a:highlight>
                  <a:srgbClr val="FCE5CD"/>
                </a:highlight>
              </a:rPr>
              <a:t>Grameen phone</a:t>
            </a:r>
            <a:r>
              <a:rPr lang="en-GB" sz="1600">
                <a:solidFill>
                  <a:schemeClr val="dk1"/>
                </a:solidFill>
              </a:rPr>
              <a:t> became the biggest private sector company in Bangladesh, supplying over a quarter-of-a-million phones to the poor across fifty thousand villages.  </a:t>
            </a:r>
            <a:endParaRPr sz="1600">
              <a:solidFill>
                <a:schemeClr val="dk1"/>
              </a:solidFill>
            </a:endParaRPr>
          </a:p>
        </p:txBody>
      </p:sp>
      <p:sp>
        <p:nvSpPr>
          <p:cNvPr id="109" name="Google Shape;109;p20"/>
          <p:cNvSpPr txBox="1"/>
          <p:nvPr>
            <p:ph idx="2" type="body"/>
          </p:nvPr>
        </p:nvSpPr>
        <p:spPr>
          <a:xfrm>
            <a:off x="4462900" y="167350"/>
            <a:ext cx="4369500" cy="48423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a:solidFill>
                  <a:schemeClr val="dk1"/>
                </a:solidFill>
              </a:rPr>
              <a:t>By 2007, Grameen Bank had issued over </a:t>
            </a:r>
            <a:r>
              <a:rPr lang="en-GB">
                <a:solidFill>
                  <a:schemeClr val="dk1"/>
                </a:solidFill>
                <a:highlight>
                  <a:srgbClr val="FCE5CD"/>
                </a:highlight>
              </a:rPr>
              <a:t>six billion dollars to more than seven million borrowers.</a:t>
            </a:r>
            <a:r>
              <a:rPr lang="en-GB">
                <a:solidFill>
                  <a:schemeClr val="dk1"/>
                </a:solidFill>
              </a:rPr>
              <a:t> Repayment of loans was ensured through        </a:t>
            </a:r>
            <a:r>
              <a:rPr lang="en-GB">
                <a:solidFill>
                  <a:schemeClr val="dk1"/>
                </a:solidFill>
                <a:highlight>
                  <a:srgbClr val="FCE5CD"/>
                </a:highlight>
              </a:rPr>
              <a:t>‘</a:t>
            </a:r>
            <a:r>
              <a:rPr b="1" i="1" lang="en-GB">
                <a:solidFill>
                  <a:schemeClr val="dk1"/>
                </a:solidFill>
                <a:highlight>
                  <a:srgbClr val="FCE5CD"/>
                </a:highlight>
              </a:rPr>
              <a:t>solidarity groups’</a:t>
            </a:r>
            <a:r>
              <a:rPr lang="en-GB">
                <a:solidFill>
                  <a:schemeClr val="dk1"/>
                </a:solidFill>
                <a:highlight>
                  <a:srgbClr val="FCE5CD"/>
                </a:highlight>
              </a:rPr>
              <a:t>.</a:t>
            </a:r>
            <a:r>
              <a:rPr lang="en-GB">
                <a:solidFill>
                  <a:schemeClr val="dk1"/>
                </a:solidFill>
              </a:rPr>
              <a:t> Where a small group would apply </a:t>
            </a:r>
            <a:r>
              <a:rPr lang="en-GB">
                <a:solidFill>
                  <a:schemeClr val="dk1"/>
                </a:solidFill>
              </a:rPr>
              <a:t>together</a:t>
            </a:r>
            <a:r>
              <a:rPr lang="en-GB">
                <a:solidFill>
                  <a:schemeClr val="dk1"/>
                </a:solidFill>
              </a:rPr>
              <a:t> for a loan  and the members within the groups would support one another to ensure repayment of the loan and economic self-advancement. Such a </a:t>
            </a:r>
            <a:r>
              <a:rPr lang="en-GB">
                <a:solidFill>
                  <a:schemeClr val="dk1"/>
                </a:solidFill>
              </a:rPr>
              <a:t>system</a:t>
            </a:r>
            <a:r>
              <a:rPr lang="en-GB">
                <a:solidFill>
                  <a:schemeClr val="dk1"/>
                </a:solidFill>
              </a:rPr>
              <a:t> helped major portions of Bangladesh pull themselves out from under the heavy weight of poverty. It is interesting to note that nearly ninety-five per cent of Grameen loans were given to women. The reason behind this was that Bangladeshi women were more likely to devote their earnings to their family, unlike the men. </a:t>
            </a:r>
            <a:r>
              <a:rPr b="1" lang="en-GB">
                <a:solidFill>
                  <a:schemeClr val="dk1"/>
                </a:solidFill>
                <a:highlight>
                  <a:srgbClr val="FFF2CC"/>
                </a:highlight>
              </a:rPr>
              <a:t>Grameen Bank was employing a model that they hoped would  do two things: alleviate property, and empower women. </a:t>
            </a:r>
            <a:endParaRPr b="1">
              <a:solidFill>
                <a:schemeClr val="dk1"/>
              </a:solidFill>
              <a:highlight>
                <a:srgbClr val="FFF2CC"/>
              </a:highlight>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21"/>
          <p:cNvSpPr txBox="1"/>
          <p:nvPr>
            <p:ph type="title"/>
          </p:nvPr>
        </p:nvSpPr>
        <p:spPr>
          <a:xfrm>
            <a:off x="311700" y="78100"/>
            <a:ext cx="424800" cy="212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t/>
            </a:r>
            <a:endParaRPr sz="288"/>
          </a:p>
        </p:txBody>
      </p:sp>
      <p:sp>
        <p:nvSpPr>
          <p:cNvPr id="115" name="Google Shape;115;p21"/>
          <p:cNvSpPr txBox="1"/>
          <p:nvPr>
            <p:ph idx="1" type="body"/>
          </p:nvPr>
        </p:nvSpPr>
        <p:spPr>
          <a:xfrm>
            <a:off x="311700" y="78100"/>
            <a:ext cx="4260300" cy="4875600"/>
          </a:xfrm>
          <a:prstGeom prst="rect">
            <a:avLst/>
          </a:prstGeom>
        </p:spPr>
        <p:txBody>
          <a:bodyPr anchorCtr="0" anchor="t" bIns="91425" lIns="91425" spcFirstLastPara="1" rIns="91425" wrap="square" tIns="91425">
            <a:normAutofit fontScale="77500" lnSpcReduction="10000"/>
          </a:bodyPr>
          <a:lstStyle/>
          <a:p>
            <a:pPr indent="0" lvl="0" marL="0" rtl="0" algn="just">
              <a:spcBef>
                <a:spcPts val="0"/>
              </a:spcBef>
              <a:spcAft>
                <a:spcPts val="0"/>
              </a:spcAft>
              <a:buNone/>
            </a:pPr>
            <a:r>
              <a:rPr lang="en-GB" sz="1825">
                <a:solidFill>
                  <a:schemeClr val="dk1"/>
                </a:solidFill>
              </a:rPr>
              <a:t>In the 1990s Yunus took on more responsibilities. He became a member of the International Advisory Group for the Fourth World Conference on Women, a post to which he was appointed by the UN Secretary General. He also served on the Global Commission on Women’s Health, the Advisory Council for Sustainable Economic Development and the UN Expert Group on Women and Finance.</a:t>
            </a:r>
            <a:endParaRPr sz="1825">
              <a:solidFill>
                <a:schemeClr val="dk1"/>
              </a:solidFill>
            </a:endParaRPr>
          </a:p>
          <a:p>
            <a:pPr indent="0" lvl="0" marL="0" rtl="0" algn="just">
              <a:spcBef>
                <a:spcPts val="1200"/>
              </a:spcBef>
              <a:spcAft>
                <a:spcPts val="0"/>
              </a:spcAft>
              <a:buNone/>
            </a:pPr>
            <a:r>
              <a:rPr lang="en-GB" sz="1825">
                <a:solidFill>
                  <a:schemeClr val="dk1"/>
                </a:solidFill>
              </a:rPr>
              <a:t>It comes as no surprise that, in addition to the Nobel Prize, Yunus has also been the </a:t>
            </a:r>
            <a:r>
              <a:rPr lang="en-GB" sz="1825">
                <a:solidFill>
                  <a:schemeClr val="dk1"/>
                </a:solidFill>
              </a:rPr>
              <a:t>recipient</a:t>
            </a:r>
            <a:r>
              <a:rPr lang="en-GB" sz="1825">
                <a:solidFill>
                  <a:schemeClr val="dk1"/>
                </a:solidFill>
              </a:rPr>
              <a:t> of several honours and awards. He is one of seven people to have ever been awarded the </a:t>
            </a:r>
            <a:r>
              <a:rPr lang="en-GB" sz="1825">
                <a:solidFill>
                  <a:schemeClr val="dk1"/>
                </a:solidFill>
              </a:rPr>
              <a:t>Nobel</a:t>
            </a:r>
            <a:r>
              <a:rPr lang="en-GB" sz="1825">
                <a:solidFill>
                  <a:schemeClr val="dk1"/>
                </a:solidFill>
              </a:rPr>
              <a:t> Peace Prize, the Presidential Medal of Freedom (the highest civilian award in the US) and the Congressional Gold Medal (bestowed by the United States of Congress). </a:t>
            </a:r>
            <a:endParaRPr sz="1825">
              <a:solidFill>
                <a:schemeClr val="dk1"/>
              </a:solidFill>
            </a:endParaRPr>
          </a:p>
          <a:p>
            <a:pPr indent="0" lvl="0" marL="0" rtl="0" algn="l">
              <a:spcBef>
                <a:spcPts val="1200"/>
              </a:spcBef>
              <a:spcAft>
                <a:spcPts val="0"/>
              </a:spcAft>
              <a:buNone/>
            </a:pPr>
            <a:r>
              <a:rPr lang="en-GB"/>
              <a:t>     </a:t>
            </a:r>
            <a:endParaRPr/>
          </a:p>
          <a:p>
            <a:pPr indent="0" lvl="0" marL="0" rtl="0" algn="l">
              <a:spcBef>
                <a:spcPts val="1200"/>
              </a:spcBef>
              <a:spcAft>
                <a:spcPts val="1200"/>
              </a:spcAft>
              <a:buNone/>
            </a:pPr>
            <a:r>
              <a:rPr lang="en-GB"/>
              <a:t>  </a:t>
            </a:r>
            <a:endParaRPr/>
          </a:p>
        </p:txBody>
      </p:sp>
      <p:sp>
        <p:nvSpPr>
          <p:cNvPr id="116" name="Google Shape;116;p21"/>
          <p:cNvSpPr txBox="1"/>
          <p:nvPr>
            <p:ph idx="2" type="body"/>
          </p:nvPr>
        </p:nvSpPr>
        <p:spPr>
          <a:xfrm>
            <a:off x="5400125" y="223150"/>
            <a:ext cx="3559200" cy="43458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Clr>
                <a:schemeClr val="dk1"/>
              </a:buClr>
              <a:buSzPts val="1100"/>
              <a:buFont typeface="Arial"/>
              <a:buNone/>
            </a:pPr>
            <a:r>
              <a:rPr lang="en-GB">
                <a:solidFill>
                  <a:schemeClr val="dk1"/>
                </a:solidFill>
              </a:rPr>
              <a:t>Former president </a:t>
            </a:r>
            <a:r>
              <a:rPr lang="en-GB">
                <a:solidFill>
                  <a:schemeClr val="dk1"/>
                </a:solidFill>
                <a:highlight>
                  <a:srgbClr val="F4CCCC"/>
                </a:highlight>
              </a:rPr>
              <a:t>Bill Clinton,</a:t>
            </a:r>
            <a:r>
              <a:rPr lang="en-GB">
                <a:solidFill>
                  <a:schemeClr val="dk1"/>
                </a:solidFill>
              </a:rPr>
              <a:t> was an ardent supporter of Yunus and firmly believed that Yunus deserved the Nobel Peace Prize. Yunus’ and Grameen’s methods and practices are now applied in projects in over sixty countries across the world, including the US and Europe. It is clear that he has had marked impact on Bangladesh’s and the world’s history.</a:t>
            </a:r>
            <a:endParaRPr>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